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zh-HK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66"/>
    <a:srgbClr val="FF9933"/>
    <a:srgbClr val="FE9E68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6889853-BE42-4213-B7D5-3D4038C6E2EA}" type="datetimeFigureOut">
              <a:rPr lang="zh-HK" altLang="en-US"/>
              <a:pPr>
                <a:defRPr/>
              </a:pPr>
              <a:t>21/2/2014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HK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HK" altLang="en-US" noProof="0" smtClean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53AF213-6155-4E70-A073-875EB1FD378F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51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DD8212-7189-4446-A6BE-D39E90818D70}" type="slidenum">
              <a:rPr lang="zh-HK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HK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B3513-D646-4CBB-82F0-CB134F21633C}" type="datetimeFigureOut">
              <a:rPr lang="zh-HK" altLang="en-US"/>
              <a:pPr>
                <a:defRPr/>
              </a:pPr>
              <a:t>21/2/2014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52D3B-3863-4380-8F4A-F20130A8C7C8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47A0A-B8CE-46B2-80F9-D0E272618AD2}" type="datetimeFigureOut">
              <a:rPr lang="zh-HK" altLang="en-US"/>
              <a:pPr>
                <a:defRPr/>
              </a:pPr>
              <a:t>21/2/2014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36E3A-3131-4D0E-A79A-7AAC3E00F462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1F334-58A3-4E75-B00C-9B359A11298E}" type="datetimeFigureOut">
              <a:rPr lang="zh-HK" altLang="en-US"/>
              <a:pPr>
                <a:defRPr/>
              </a:pPr>
              <a:t>21/2/2014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2F75F-5AE5-45A5-927B-FF773C2FD0AD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1E9B8-865C-4FEE-A306-707A31E8F245}" type="datetimeFigureOut">
              <a:rPr lang="zh-HK" altLang="en-US"/>
              <a:pPr>
                <a:defRPr/>
              </a:pPr>
              <a:t>21/2/2014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068D3-7F7F-4FCB-85F2-BF444B6B07F5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018D0-B685-4B7F-B60E-C2FE7B507D1F}" type="datetimeFigureOut">
              <a:rPr lang="zh-HK" altLang="en-US"/>
              <a:pPr>
                <a:defRPr/>
              </a:pPr>
              <a:t>21/2/2014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77233-49D6-46E9-B8EA-D56FDF312D61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5CC00-7C95-4CF3-A019-021643378124}" type="datetimeFigureOut">
              <a:rPr lang="zh-HK" altLang="en-US"/>
              <a:pPr>
                <a:defRPr/>
              </a:pPr>
              <a:t>21/2/2014</a:t>
            </a:fld>
            <a:endParaRPr lang="zh-HK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1096C-1E01-4F2F-8A05-84131D895546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E32FF-D48E-4FE0-80AF-03772EC6A4A6}" type="datetimeFigureOut">
              <a:rPr lang="zh-HK" altLang="en-US"/>
              <a:pPr>
                <a:defRPr/>
              </a:pPr>
              <a:t>21/2/2014</a:t>
            </a:fld>
            <a:endParaRPr lang="zh-HK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F71EC-D05D-4DD5-A491-54305C4FDCB3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CE08D-7E4D-49E5-9480-C6651AC17585}" type="datetimeFigureOut">
              <a:rPr lang="zh-HK" altLang="en-US"/>
              <a:pPr>
                <a:defRPr/>
              </a:pPr>
              <a:t>21/2/2014</a:t>
            </a:fld>
            <a:endParaRPr lang="zh-HK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8F6-D815-4D81-BD5A-81000A14D634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3A829-1F53-465A-93F1-064D232E8F9B}" type="datetimeFigureOut">
              <a:rPr lang="zh-HK" altLang="en-US"/>
              <a:pPr>
                <a:defRPr/>
              </a:pPr>
              <a:t>21/2/2014</a:t>
            </a:fld>
            <a:endParaRPr lang="zh-HK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301B9-3D68-4473-90FE-1F2ABB33E462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1AFFE-A1BE-4A0E-BEF1-E18088886581}" type="datetimeFigureOut">
              <a:rPr lang="zh-HK" altLang="en-US"/>
              <a:pPr>
                <a:defRPr/>
              </a:pPr>
              <a:t>21/2/2014</a:t>
            </a:fld>
            <a:endParaRPr lang="zh-HK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51BA5-1412-4057-921A-8F066A87E73E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411B2-BBDD-4202-BDBB-FF1558A8FADF}" type="datetimeFigureOut">
              <a:rPr lang="zh-HK" altLang="en-US"/>
              <a:pPr>
                <a:defRPr/>
              </a:pPr>
              <a:t>21/2/2014</a:t>
            </a:fld>
            <a:endParaRPr lang="zh-HK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1761E-3B38-4C81-A79A-6EDFCB3A6BC2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zh-HK" altLang="en-US" smtClean="0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56D49B9-70F7-4C9D-A2D2-34722037D55C}" type="datetimeFigureOut">
              <a:rPr lang="zh-HK" altLang="en-US"/>
              <a:pPr>
                <a:defRPr/>
              </a:pPr>
              <a:t>21/2/2014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C204610-D972-4B76-B7D6-350F76DF99C9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winnie.lo@csg-worldwide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l6hjXzBY7N8/ToyHi65mPwI/AAAAAAAABGI/EXvQ4LiIC1Q/s1600/android_tablet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0"/>
            <a:ext cx="9093200" cy="6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539750" y="620713"/>
            <a:ext cx="8042275" cy="551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/>
          </a:p>
        </p:txBody>
      </p:sp>
      <p:sp>
        <p:nvSpPr>
          <p:cNvPr id="2052" name="object 12"/>
          <p:cNvSpPr>
            <a:spLocks noChangeArrowheads="1"/>
          </p:cNvSpPr>
          <p:nvPr/>
        </p:nvSpPr>
        <p:spPr bwMode="auto">
          <a:xfrm>
            <a:off x="633413" y="2420938"/>
            <a:ext cx="2786062" cy="26638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kumimoji="0" lang="en-US" altLang="en-US"/>
          </a:p>
        </p:txBody>
      </p:sp>
      <p:pic>
        <p:nvPicPr>
          <p:cNvPr id="2053" name="Picture 3" descr="F:\Google 雲端硬碟\PPT Photos\Group of People Picture\ID-100412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4700" y="2349500"/>
            <a:ext cx="303371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F:\Google 雲端硬碟\PPT Photos\Group of People\ID-100874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4138" y="2349500"/>
            <a:ext cx="2098675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文字方塊 6"/>
          <p:cNvSpPr txBox="1">
            <a:spLocks noChangeArrowheads="1"/>
          </p:cNvSpPr>
          <p:nvPr/>
        </p:nvSpPr>
        <p:spPr bwMode="auto">
          <a:xfrm>
            <a:off x="2627313" y="717550"/>
            <a:ext cx="5905500" cy="16319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HK" sz="2800" b="1">
                <a:solidFill>
                  <a:srgbClr val="FF0000"/>
                </a:solidFill>
              </a:rPr>
              <a:t>Boost Your Sales with 3-in-1 System </a:t>
            </a:r>
            <a:endParaRPr kumimoji="0" lang="en-US" altLang="zh-HK" sz="2800">
              <a:solidFill>
                <a:srgbClr val="FF0000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kumimoji="0" lang="en-US" altLang="zh-HK" sz="2400" b="1"/>
              <a:t>Mobile Expert System (Sales Gameplan)</a:t>
            </a:r>
          </a:p>
          <a:p>
            <a:pPr>
              <a:buFont typeface="Arial" charset="0"/>
              <a:buChar char="•"/>
            </a:pPr>
            <a:r>
              <a:rPr kumimoji="0" lang="en-US" altLang="zh-HK" sz="2400" b="1"/>
              <a:t>Global Skill-Based Workshop</a:t>
            </a:r>
          </a:p>
          <a:p>
            <a:pPr>
              <a:buFont typeface="Arial" charset="0"/>
              <a:buChar char="•"/>
            </a:pPr>
            <a:r>
              <a:rPr kumimoji="0" lang="en-US" altLang="zh-HK" sz="2400" b="1"/>
              <a:t>Online 180</a:t>
            </a:r>
            <a:r>
              <a:rPr kumimoji="0" lang="en-US" altLang="zh-HK" sz="2400" b="1" baseline="30000"/>
              <a:t>o</a:t>
            </a:r>
            <a:r>
              <a:rPr kumimoji="0" lang="en-US" altLang="zh-HK" sz="2400" b="1"/>
              <a:t> Assessment</a:t>
            </a:r>
          </a:p>
        </p:txBody>
      </p:sp>
      <p:pic>
        <p:nvPicPr>
          <p:cNvPr id="2056" name="Picture 8" descr="精确VI-顾问-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2275" y="4941888"/>
            <a:ext cx="1270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object 24"/>
          <p:cNvSpPr>
            <a:spLocks noChangeArrowheads="1"/>
          </p:cNvSpPr>
          <p:nvPr/>
        </p:nvSpPr>
        <p:spPr bwMode="auto">
          <a:xfrm>
            <a:off x="7164388" y="5280025"/>
            <a:ext cx="1368425" cy="525463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kumimoji="0" lang="en-US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257217" y="4293096"/>
            <a:ext cx="3114983" cy="861774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HK" sz="2600" b="1" dirty="0">
                <a:solidFill>
                  <a:srgbClr val="FF0000"/>
                </a:solidFill>
              </a:rPr>
              <a:t>First Public Program </a:t>
            </a:r>
            <a:r>
              <a:rPr kumimoji="0" lang="en-US" altLang="zh-HK" sz="2400" b="1" dirty="0">
                <a:solidFill>
                  <a:srgbClr val="0070C0"/>
                </a:solidFill>
              </a:rPr>
              <a:t>April 2-3, 2014</a:t>
            </a:r>
            <a:endParaRPr kumimoji="0" lang="zh-HK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2061" name="Picture 17" descr="6 Foolproof Tips for Boosting Sal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3575" y="717550"/>
            <a:ext cx="19637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object 3"/>
          <p:cNvSpPr>
            <a:spLocks noChangeArrowheads="1"/>
          </p:cNvSpPr>
          <p:nvPr/>
        </p:nvSpPr>
        <p:spPr bwMode="auto">
          <a:xfrm>
            <a:off x="7308850" y="1628775"/>
            <a:ext cx="827088" cy="742950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kumimoji="0" lang="en-US" altLang="en-US"/>
          </a:p>
        </p:txBody>
      </p:sp>
      <p:pic>
        <p:nvPicPr>
          <p:cNvPr id="2063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813" y="5300663"/>
            <a:ext cx="5607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/>
          <p:cNvPicPr>
            <a:picLocks noChangeAspect="1" noChangeArrowheads="1"/>
          </p:cNvPicPr>
          <p:nvPr/>
        </p:nvPicPr>
        <p:blipFill>
          <a:blip r:embed="rId3" cstate="print"/>
          <a:srcRect r="1936"/>
          <a:stretch>
            <a:fillRect/>
          </a:stretch>
        </p:blipFill>
        <p:spPr bwMode="auto">
          <a:xfrm>
            <a:off x="0" y="-26988"/>
            <a:ext cx="9144000" cy="373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ject 11"/>
          <p:cNvSpPr>
            <a:spLocks noChangeArrowheads="1"/>
          </p:cNvSpPr>
          <p:nvPr/>
        </p:nvSpPr>
        <p:spPr bwMode="auto">
          <a:xfrm>
            <a:off x="4645025" y="176213"/>
            <a:ext cx="4094163" cy="30702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kumimoji="0" lang="en-US" altLang="en-US"/>
          </a:p>
        </p:txBody>
      </p:sp>
      <p:sp>
        <p:nvSpPr>
          <p:cNvPr id="3076" name="object 12"/>
          <p:cNvSpPr>
            <a:spLocks noChangeArrowheads="1"/>
          </p:cNvSpPr>
          <p:nvPr/>
        </p:nvSpPr>
        <p:spPr bwMode="auto">
          <a:xfrm>
            <a:off x="5148263" y="585788"/>
            <a:ext cx="3095625" cy="23241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kumimoji="0" lang="en-US" altLang="en-US"/>
          </a:p>
        </p:txBody>
      </p:sp>
      <p:sp>
        <p:nvSpPr>
          <p:cNvPr id="3077" name="object 19"/>
          <p:cNvSpPr>
            <a:spLocks noChangeArrowheads="1"/>
          </p:cNvSpPr>
          <p:nvPr/>
        </p:nvSpPr>
        <p:spPr bwMode="auto">
          <a:xfrm>
            <a:off x="4767263" y="1022350"/>
            <a:ext cx="4270375" cy="269398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kumimoji="0" lang="en-US" altLang="en-US"/>
          </a:p>
        </p:txBody>
      </p:sp>
      <p:sp>
        <p:nvSpPr>
          <p:cNvPr id="14" name="object 8"/>
          <p:cNvSpPr txBox="1"/>
          <p:nvPr/>
        </p:nvSpPr>
        <p:spPr>
          <a:xfrm>
            <a:off x="250825" y="52388"/>
            <a:ext cx="4321175" cy="330517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400" b="1" spc="5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lang="en-US" sz="2400" b="1" spc="50" dirty="0">
                <a:solidFill>
                  <a:srgbClr val="FF0000"/>
                </a:solidFill>
                <a:ea typeface="+mn-ea"/>
                <a:cs typeface="Arial"/>
              </a:rPr>
              <a:t>Mobile Expert System</a:t>
            </a: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400" b="1" spc="50" dirty="0">
                <a:solidFill>
                  <a:srgbClr val="FF0000"/>
                </a:solidFill>
                <a:ea typeface="+mn-ea"/>
                <a:cs typeface="Arial"/>
              </a:rPr>
              <a:t> (Sales Gameplan) </a:t>
            </a:r>
            <a:r>
              <a:rPr kumimoji="0" lang="en-US" sz="2400" b="1" spc="5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Arial"/>
              </a:rPr>
              <a:t>i</a:t>
            </a:r>
            <a:r>
              <a:rPr kumimoji="0" sz="2400" b="1" spc="5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Arial"/>
              </a:rPr>
              <a:t>ncludes:</a:t>
            </a:r>
            <a:endParaRPr kumimoji="0" sz="2400" dirty="0">
              <a:solidFill>
                <a:schemeClr val="tx1">
                  <a:lumMod val="95000"/>
                  <a:lumOff val="5000"/>
                </a:schemeClr>
              </a:solidFill>
              <a:ea typeface="+mn-ea"/>
              <a:cs typeface="Arial"/>
            </a:endParaRPr>
          </a:p>
          <a:p>
            <a:pPr marL="298450" indent="-285750" fontAlgn="auto">
              <a:spcBef>
                <a:spcPts val="120"/>
              </a:spcBef>
              <a:spcAft>
                <a:spcPts val="0"/>
              </a:spcAft>
              <a:buClr>
                <a:srgbClr val="231F20"/>
              </a:buClr>
              <a:buFont typeface="Arial" panose="020B0604020202020204" pitchFamily="34" charset="0"/>
              <a:buChar char="•"/>
              <a:tabLst>
                <a:tab pos="139700" algn="l"/>
              </a:tabLst>
              <a:defRPr/>
            </a:pPr>
            <a:r>
              <a:rPr kumimoji="0" sz="2000" spc="-130" dirty="0">
                <a:solidFill>
                  <a:srgbClr val="231F20"/>
                </a:solidFill>
                <a:ea typeface="+mn-ea"/>
                <a:cs typeface="Arial"/>
              </a:rPr>
              <a:t>Communication</a:t>
            </a:r>
            <a:r>
              <a:rPr kumimoji="0" sz="2000" spc="-70" dirty="0">
                <a:solidFill>
                  <a:srgbClr val="231F20"/>
                </a:solidFill>
                <a:ea typeface="+mn-ea"/>
                <a:cs typeface="Arial"/>
              </a:rPr>
              <a:t> </a:t>
            </a:r>
            <a:r>
              <a:rPr kumimoji="0" sz="2000" spc="-100" dirty="0">
                <a:solidFill>
                  <a:srgbClr val="231F20"/>
                </a:solidFill>
                <a:ea typeface="+mn-ea"/>
                <a:cs typeface="Arial"/>
              </a:rPr>
              <a:t>Style</a:t>
            </a:r>
            <a:r>
              <a:rPr kumimoji="0" sz="2000" spc="-70" dirty="0">
                <a:solidFill>
                  <a:srgbClr val="231F20"/>
                </a:solidFill>
                <a:ea typeface="+mn-ea"/>
                <a:cs typeface="Arial"/>
              </a:rPr>
              <a:t> </a:t>
            </a:r>
            <a:r>
              <a:rPr kumimoji="0" sz="2000" spc="-95" dirty="0">
                <a:solidFill>
                  <a:srgbClr val="231F20"/>
                </a:solidFill>
                <a:ea typeface="+mn-ea"/>
                <a:cs typeface="Arial"/>
              </a:rPr>
              <a:t>Profiling</a:t>
            </a:r>
            <a:r>
              <a:rPr kumimoji="0" sz="2000" spc="-70" dirty="0">
                <a:solidFill>
                  <a:srgbClr val="231F20"/>
                </a:solidFill>
                <a:ea typeface="+mn-ea"/>
                <a:cs typeface="Arial"/>
              </a:rPr>
              <a:t> </a:t>
            </a:r>
            <a:r>
              <a:rPr kumimoji="0" sz="2000" spc="-140" dirty="0">
                <a:solidFill>
                  <a:srgbClr val="231F20"/>
                </a:solidFill>
                <a:ea typeface="+mn-ea"/>
                <a:cs typeface="Arial"/>
              </a:rPr>
              <a:t>System</a:t>
            </a:r>
            <a:endParaRPr kumimoji="0" sz="2000" dirty="0">
              <a:ea typeface="+mn-ea"/>
              <a:cs typeface="Arial"/>
            </a:endParaRPr>
          </a:p>
          <a:p>
            <a:pPr marL="298450" indent="-285750" fontAlgn="auto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Font typeface="Arial" panose="020B0604020202020204" pitchFamily="34" charset="0"/>
              <a:buChar char="•"/>
              <a:tabLst>
                <a:tab pos="139700" algn="l"/>
              </a:tabLst>
              <a:defRPr/>
            </a:pPr>
            <a:r>
              <a:rPr kumimoji="0" sz="2000" spc="-100" dirty="0">
                <a:solidFill>
                  <a:srgbClr val="231F20"/>
                </a:solidFill>
                <a:ea typeface="+mn-ea"/>
                <a:cs typeface="Arial"/>
              </a:rPr>
              <a:t>Listeners’</a:t>
            </a:r>
            <a:r>
              <a:rPr kumimoji="0" sz="2000" spc="-70" dirty="0">
                <a:solidFill>
                  <a:srgbClr val="231F20"/>
                </a:solidFill>
                <a:ea typeface="+mn-ea"/>
                <a:cs typeface="Arial"/>
              </a:rPr>
              <a:t> </a:t>
            </a:r>
            <a:r>
              <a:rPr kumimoji="0" sz="2000" spc="-95" dirty="0">
                <a:solidFill>
                  <a:srgbClr val="231F20"/>
                </a:solidFill>
                <a:ea typeface="+mn-ea"/>
                <a:cs typeface="Arial"/>
              </a:rPr>
              <a:t>Profiling</a:t>
            </a:r>
            <a:r>
              <a:rPr kumimoji="0" sz="2000" spc="-70" dirty="0">
                <a:solidFill>
                  <a:srgbClr val="231F20"/>
                </a:solidFill>
                <a:ea typeface="+mn-ea"/>
                <a:cs typeface="Arial"/>
              </a:rPr>
              <a:t> </a:t>
            </a:r>
            <a:r>
              <a:rPr kumimoji="0" sz="2000" spc="-100" dirty="0">
                <a:solidFill>
                  <a:srgbClr val="231F20"/>
                </a:solidFill>
                <a:ea typeface="+mn-ea"/>
                <a:cs typeface="Arial"/>
              </a:rPr>
              <a:t>History</a:t>
            </a:r>
            <a:endParaRPr kumimoji="0" sz="2000" dirty="0">
              <a:ea typeface="+mn-ea"/>
              <a:cs typeface="Arial"/>
            </a:endParaRPr>
          </a:p>
          <a:p>
            <a:pPr marL="298450" indent="-285750" fontAlgn="auto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Font typeface="Arial" panose="020B0604020202020204" pitchFamily="34" charset="0"/>
              <a:buChar char="•"/>
              <a:tabLst>
                <a:tab pos="139700" algn="l"/>
              </a:tabLst>
              <a:defRPr/>
            </a:pPr>
            <a:r>
              <a:rPr kumimoji="0" sz="2000" spc="-120" dirty="0">
                <a:solidFill>
                  <a:srgbClr val="231F20"/>
                </a:solidFill>
                <a:ea typeface="+mn-ea"/>
                <a:cs typeface="Arial"/>
              </a:rPr>
              <a:t>Contacts</a:t>
            </a:r>
            <a:endParaRPr kumimoji="0" sz="2000" dirty="0">
              <a:ea typeface="+mn-ea"/>
              <a:cs typeface="Arial"/>
            </a:endParaRPr>
          </a:p>
          <a:p>
            <a:pPr marL="298450" indent="-285750" fontAlgn="auto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Font typeface="Arial" panose="020B0604020202020204" pitchFamily="34" charset="0"/>
              <a:buChar char="•"/>
              <a:tabLst>
                <a:tab pos="139700" algn="l"/>
              </a:tabLst>
              <a:defRPr/>
            </a:pPr>
            <a:r>
              <a:rPr kumimoji="0" sz="2000" spc="-114" dirty="0">
                <a:solidFill>
                  <a:srgbClr val="231F20"/>
                </a:solidFill>
                <a:ea typeface="+mn-ea"/>
                <a:cs typeface="Arial"/>
              </a:rPr>
              <a:t>Notes</a:t>
            </a:r>
            <a:endParaRPr kumimoji="0" sz="2000" dirty="0">
              <a:ea typeface="+mn-ea"/>
              <a:cs typeface="Arial"/>
            </a:endParaRPr>
          </a:p>
          <a:p>
            <a:pPr marL="298450" indent="-285750" fontAlgn="auto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Font typeface="Arial" panose="020B0604020202020204" pitchFamily="34" charset="0"/>
              <a:buChar char="•"/>
              <a:tabLst>
                <a:tab pos="139700" algn="l"/>
              </a:tabLst>
              <a:defRPr/>
            </a:pPr>
            <a:r>
              <a:rPr kumimoji="0" sz="2000" spc="-130" dirty="0">
                <a:solidFill>
                  <a:srgbClr val="231F20"/>
                </a:solidFill>
                <a:ea typeface="+mn-ea"/>
                <a:cs typeface="Arial"/>
              </a:rPr>
              <a:t>Calendar</a:t>
            </a:r>
            <a:endParaRPr kumimoji="0" sz="2000" dirty="0">
              <a:ea typeface="+mn-ea"/>
              <a:cs typeface="Arial"/>
            </a:endParaRPr>
          </a:p>
          <a:p>
            <a:pPr marL="298450" indent="-285750" fontAlgn="auto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Font typeface="Arial" panose="020B0604020202020204" pitchFamily="34" charset="0"/>
              <a:buChar char="•"/>
              <a:tabLst>
                <a:tab pos="139700" algn="l"/>
              </a:tabLst>
              <a:defRPr/>
            </a:pPr>
            <a:r>
              <a:rPr kumimoji="0" sz="2000" spc="-165" dirty="0">
                <a:solidFill>
                  <a:srgbClr val="231F20"/>
                </a:solidFill>
                <a:ea typeface="+mn-ea"/>
                <a:cs typeface="Arial"/>
              </a:rPr>
              <a:t>W</a:t>
            </a:r>
            <a:r>
              <a:rPr kumimoji="0" sz="2000" spc="-105" dirty="0">
                <a:solidFill>
                  <a:srgbClr val="231F20"/>
                </a:solidFill>
                <a:ea typeface="+mn-ea"/>
                <a:cs typeface="Arial"/>
              </a:rPr>
              <a:t>eather</a:t>
            </a:r>
            <a:endParaRPr kumimoji="0" sz="2000" dirty="0">
              <a:ea typeface="+mn-ea"/>
              <a:cs typeface="Arial"/>
            </a:endParaRPr>
          </a:p>
          <a:p>
            <a:pPr marL="298450" indent="-285750" fontAlgn="auto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Font typeface="Arial" panose="020B0604020202020204" pitchFamily="34" charset="0"/>
              <a:buChar char="•"/>
              <a:tabLst>
                <a:tab pos="139700" algn="l"/>
              </a:tabLst>
              <a:defRPr/>
            </a:pPr>
            <a:r>
              <a:rPr kumimoji="0" sz="2000" spc="-140" dirty="0">
                <a:solidFill>
                  <a:srgbClr val="231F20"/>
                </a:solidFill>
                <a:ea typeface="+mn-ea"/>
                <a:cs typeface="Arial"/>
              </a:rPr>
              <a:t>Google</a:t>
            </a:r>
            <a:r>
              <a:rPr kumimoji="0" sz="2000" spc="-70" dirty="0">
                <a:solidFill>
                  <a:srgbClr val="231F20"/>
                </a:solidFill>
                <a:ea typeface="+mn-ea"/>
                <a:cs typeface="Arial"/>
              </a:rPr>
              <a:t> </a:t>
            </a:r>
            <a:r>
              <a:rPr kumimoji="0" sz="2000" spc="-120" dirty="0">
                <a:solidFill>
                  <a:srgbClr val="231F20"/>
                </a:solidFill>
                <a:ea typeface="+mn-ea"/>
                <a:cs typeface="Arial"/>
              </a:rPr>
              <a:t>Map</a:t>
            </a:r>
            <a:endParaRPr kumimoji="0" lang="en-US" sz="2000" spc="-120" dirty="0">
              <a:solidFill>
                <a:srgbClr val="231F20"/>
              </a:solidFill>
              <a:ea typeface="+mn-ea"/>
              <a:cs typeface="Arial"/>
            </a:endParaRPr>
          </a:p>
          <a:p>
            <a:pPr marL="298450" indent="-285750" fontAlgn="auto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Font typeface="Arial" panose="020B0604020202020204" pitchFamily="34" charset="0"/>
              <a:buChar char="•"/>
              <a:tabLst>
                <a:tab pos="139700" algn="l"/>
              </a:tabLst>
              <a:defRPr/>
            </a:pPr>
            <a:r>
              <a:rPr kumimoji="0" lang="en-US" sz="2000" spc="-120" dirty="0">
                <a:solidFill>
                  <a:srgbClr val="231F20"/>
                </a:solidFill>
                <a:ea typeface="+mn-ea"/>
                <a:cs typeface="Arial"/>
              </a:rPr>
              <a:t>iPad &amp; Android Phones</a:t>
            </a:r>
            <a:endParaRPr kumimoji="0" sz="2000" dirty="0">
              <a:ea typeface="+mn-ea"/>
              <a:cs typeface="Arial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56325" y="3089275"/>
            <a:ext cx="3024188" cy="3508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HK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RELIABLE!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HK" dirty="0">
                <a:ea typeface="+mn-ea"/>
              </a:rPr>
              <a:t>Based on </a:t>
            </a:r>
            <a:r>
              <a:rPr kumimoji="0" lang="en-US" altLang="zh-HK" b="1" i="1" dirty="0">
                <a:ea typeface="+mn-ea"/>
              </a:rPr>
              <a:t>Persona </a:t>
            </a:r>
            <a:r>
              <a:rPr kumimoji="0" lang="en-US" altLang="zh-HK" dirty="0">
                <a:ea typeface="+mn-ea"/>
              </a:rPr>
              <a:t>GLOBAL®’s Communication                                 Styles instrument validated with over 1.4 million users in more than 60 countries, this application provides key </a:t>
            </a:r>
            <a:r>
              <a:rPr kumimoji="0" lang="en-US" altLang="zh-HK" b="1" dirty="0">
                <a:ea typeface="+mn-ea"/>
              </a:rPr>
              <a:t>trust building messages for successfully influencing your listener. </a:t>
            </a:r>
            <a:endParaRPr kumimoji="0" lang="zh-HK" altLang="en-US" dirty="0"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59113" y="3367088"/>
            <a:ext cx="3025775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HK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FAST!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HK" dirty="0">
                <a:ea typeface="+mn-ea"/>
              </a:rPr>
              <a:t>See your results in </a:t>
            </a:r>
            <a:r>
              <a:rPr kumimoji="0" lang="en-US" altLang="zh-HK" b="1" dirty="0">
                <a:ea typeface="+mn-ea"/>
              </a:rPr>
              <a:t>less than 1 minute</a:t>
            </a:r>
            <a:r>
              <a:rPr kumimoji="0" lang="en-US" altLang="zh-HK" dirty="0">
                <a:ea typeface="+mn-ea"/>
              </a:rPr>
              <a:t>. An unique, practical resource designed for </a:t>
            </a:r>
            <a:r>
              <a:rPr kumimoji="0" lang="en-US" altLang="zh-HK" b="1" dirty="0">
                <a:ea typeface="+mn-ea"/>
              </a:rPr>
              <a:t>coaches, mentors and managers </a:t>
            </a:r>
            <a:r>
              <a:rPr kumimoji="0" lang="en-US" altLang="zh-HK" dirty="0">
                <a:ea typeface="+mn-ea"/>
              </a:rPr>
              <a:t>who need to build long-term trust based relationships.  </a:t>
            </a:r>
            <a:endParaRPr kumimoji="0" lang="zh-HK" altLang="en-US" dirty="0"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388" y="3654425"/>
            <a:ext cx="295275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HK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EASY! </a:t>
            </a:r>
            <a:endParaRPr kumimoji="0" lang="en-US" altLang="zh-HK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HK" dirty="0">
                <a:ea typeface="+mn-ea"/>
              </a:rPr>
              <a:t>An effective tool for you to </a:t>
            </a:r>
            <a:r>
              <a:rPr kumimoji="0" lang="en-US" altLang="zh-HK" b="1" dirty="0">
                <a:ea typeface="+mn-ea"/>
              </a:rPr>
              <a:t>be a Persuasive Communicator</a:t>
            </a:r>
            <a:r>
              <a:rPr kumimoji="0" lang="en-US" altLang="zh-HK" sz="1100" b="1" dirty="0">
                <a:ea typeface="+mn-ea"/>
              </a:rPr>
              <a:t>TM</a:t>
            </a:r>
            <a:r>
              <a:rPr kumimoji="0" lang="en-US" altLang="zh-HK" b="1" dirty="0">
                <a:ea typeface="+mn-ea"/>
              </a:rPr>
              <a:t>. Anytime. Anywhere! </a:t>
            </a:r>
            <a:endParaRPr kumimoji="0" lang="en-US" altLang="zh-HK" dirty="0">
              <a:ea typeface="+mn-ea"/>
            </a:endParaRPr>
          </a:p>
        </p:txBody>
      </p:sp>
      <p:sp>
        <p:nvSpPr>
          <p:cNvPr id="22" name="object 10"/>
          <p:cNvSpPr txBox="1"/>
          <p:nvPr/>
        </p:nvSpPr>
        <p:spPr>
          <a:xfrm>
            <a:off x="1547813" y="6624638"/>
            <a:ext cx="5472112" cy="2603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225"/>
              </a:spcBef>
              <a:spcAft>
                <a:spcPts val="0"/>
              </a:spcAft>
              <a:defRPr/>
            </a:pPr>
            <a:r>
              <a:rPr kumimoji="0" sz="1000" spc="-45" dirty="0">
                <a:solidFill>
                  <a:srgbClr val="58595B"/>
                </a:solidFill>
                <a:ea typeface="+mn-ea"/>
                <a:cs typeface="Arial"/>
              </a:rPr>
              <a:t>iPad </a:t>
            </a:r>
            <a:r>
              <a:rPr kumimoji="0" sz="1000" spc="-25" dirty="0">
                <a:solidFill>
                  <a:srgbClr val="58595B"/>
                </a:solidFill>
                <a:ea typeface="+mn-ea"/>
                <a:cs typeface="Arial"/>
              </a:rPr>
              <a:t>is</a:t>
            </a:r>
            <a:r>
              <a:rPr kumimoji="0" sz="1000" spc="-45" dirty="0">
                <a:solidFill>
                  <a:srgbClr val="58595B"/>
                </a:solidFill>
                <a:ea typeface="+mn-ea"/>
                <a:cs typeface="Arial"/>
              </a:rPr>
              <a:t> </a:t>
            </a:r>
            <a:r>
              <a:rPr kumimoji="0" sz="1000" spc="-50" dirty="0">
                <a:solidFill>
                  <a:srgbClr val="58595B"/>
                </a:solidFill>
                <a:ea typeface="+mn-ea"/>
                <a:cs typeface="Arial"/>
              </a:rPr>
              <a:t>a</a:t>
            </a:r>
            <a:r>
              <a:rPr kumimoji="0" sz="1000" spc="-45" dirty="0">
                <a:solidFill>
                  <a:srgbClr val="58595B"/>
                </a:solidFill>
                <a:ea typeface="+mn-ea"/>
                <a:cs typeface="Arial"/>
              </a:rPr>
              <a:t> </a:t>
            </a:r>
            <a:r>
              <a:rPr kumimoji="0" sz="1000" spc="-30" dirty="0">
                <a:solidFill>
                  <a:srgbClr val="58595B"/>
                </a:solidFill>
                <a:ea typeface="+mn-ea"/>
                <a:cs typeface="Arial"/>
              </a:rPr>
              <a:t>registered</a:t>
            </a:r>
            <a:r>
              <a:rPr kumimoji="0" sz="1000" spc="-45" dirty="0">
                <a:solidFill>
                  <a:srgbClr val="58595B"/>
                </a:solidFill>
                <a:ea typeface="+mn-ea"/>
                <a:cs typeface="Arial"/>
              </a:rPr>
              <a:t> </a:t>
            </a:r>
            <a:r>
              <a:rPr kumimoji="0" sz="1000" spc="-35" dirty="0">
                <a:solidFill>
                  <a:srgbClr val="58595B"/>
                </a:solidFill>
                <a:ea typeface="+mn-ea"/>
                <a:cs typeface="Arial"/>
              </a:rPr>
              <a:t>trademark</a:t>
            </a:r>
            <a:r>
              <a:rPr kumimoji="0" sz="1000" spc="-45" dirty="0">
                <a:solidFill>
                  <a:srgbClr val="58595B"/>
                </a:solidFill>
                <a:ea typeface="+mn-ea"/>
                <a:cs typeface="Arial"/>
              </a:rPr>
              <a:t> </a:t>
            </a:r>
            <a:r>
              <a:rPr kumimoji="0" sz="1000" spc="-25" dirty="0">
                <a:solidFill>
                  <a:srgbClr val="58595B"/>
                </a:solidFill>
                <a:ea typeface="+mn-ea"/>
                <a:cs typeface="Arial"/>
              </a:rPr>
              <a:t>of</a:t>
            </a:r>
            <a:r>
              <a:rPr kumimoji="0" sz="1000" spc="-45" dirty="0">
                <a:solidFill>
                  <a:srgbClr val="58595B"/>
                </a:solidFill>
                <a:ea typeface="+mn-ea"/>
                <a:cs typeface="Arial"/>
              </a:rPr>
              <a:t> </a:t>
            </a:r>
            <a:r>
              <a:rPr kumimoji="0" sz="1000" spc="-40" dirty="0">
                <a:solidFill>
                  <a:srgbClr val="58595B"/>
                </a:solidFill>
                <a:ea typeface="+mn-ea"/>
                <a:cs typeface="Arial"/>
              </a:rPr>
              <a:t>Apple,</a:t>
            </a:r>
            <a:r>
              <a:rPr kumimoji="0" sz="1000" spc="-45" dirty="0">
                <a:solidFill>
                  <a:srgbClr val="58595B"/>
                </a:solidFill>
                <a:ea typeface="+mn-ea"/>
                <a:cs typeface="Arial"/>
              </a:rPr>
              <a:t> </a:t>
            </a:r>
            <a:r>
              <a:rPr kumimoji="0" sz="1000" spc="-25" dirty="0">
                <a:solidFill>
                  <a:srgbClr val="58595B"/>
                </a:solidFill>
                <a:ea typeface="+mn-ea"/>
                <a:cs typeface="Arial"/>
              </a:rPr>
              <a:t>Inc.</a:t>
            </a:r>
            <a:r>
              <a:rPr kumimoji="0" sz="1000" spc="-45" dirty="0">
                <a:solidFill>
                  <a:srgbClr val="58595B"/>
                </a:solidFill>
                <a:ea typeface="+mn-ea"/>
                <a:cs typeface="Arial"/>
              </a:rPr>
              <a:t> </a:t>
            </a:r>
            <a:r>
              <a:rPr kumimoji="0" sz="1000" spc="-35" dirty="0">
                <a:solidFill>
                  <a:srgbClr val="58595B"/>
                </a:solidFill>
                <a:ea typeface="+mn-ea"/>
                <a:cs typeface="Arial"/>
              </a:rPr>
              <a:t>Android</a:t>
            </a:r>
            <a:r>
              <a:rPr kumimoji="0" sz="1000" spc="-45" dirty="0">
                <a:solidFill>
                  <a:srgbClr val="58595B"/>
                </a:solidFill>
                <a:ea typeface="+mn-ea"/>
                <a:cs typeface="Arial"/>
              </a:rPr>
              <a:t> </a:t>
            </a:r>
            <a:r>
              <a:rPr kumimoji="0" sz="1000" spc="-50" dirty="0">
                <a:solidFill>
                  <a:srgbClr val="58595B"/>
                </a:solidFill>
                <a:ea typeface="+mn-ea"/>
                <a:cs typeface="Arial"/>
              </a:rPr>
              <a:t>and</a:t>
            </a:r>
            <a:r>
              <a:rPr kumimoji="0" sz="1000" spc="-45" dirty="0">
                <a:solidFill>
                  <a:srgbClr val="58595B"/>
                </a:solidFill>
                <a:ea typeface="+mn-ea"/>
                <a:cs typeface="Arial"/>
              </a:rPr>
              <a:t> </a:t>
            </a:r>
            <a:r>
              <a:rPr kumimoji="0" sz="1000" spc="-55" dirty="0">
                <a:solidFill>
                  <a:srgbClr val="58595B"/>
                </a:solidFill>
                <a:ea typeface="+mn-ea"/>
                <a:cs typeface="Arial"/>
              </a:rPr>
              <a:t>Google</a:t>
            </a:r>
            <a:r>
              <a:rPr kumimoji="0" sz="1000" spc="-45" dirty="0">
                <a:solidFill>
                  <a:srgbClr val="58595B"/>
                </a:solidFill>
                <a:ea typeface="+mn-ea"/>
                <a:cs typeface="Arial"/>
              </a:rPr>
              <a:t> </a:t>
            </a:r>
            <a:r>
              <a:rPr kumimoji="0" sz="1000" spc="-30" dirty="0">
                <a:solidFill>
                  <a:srgbClr val="58595B"/>
                </a:solidFill>
                <a:ea typeface="+mn-ea"/>
                <a:cs typeface="Arial"/>
              </a:rPr>
              <a:t>Map</a:t>
            </a:r>
            <a:r>
              <a:rPr kumimoji="0" sz="1000" spc="-44" baseline="34722" dirty="0">
                <a:solidFill>
                  <a:srgbClr val="58595B"/>
                </a:solidFill>
                <a:ea typeface="+mn-ea"/>
                <a:cs typeface="Arial"/>
              </a:rPr>
              <a:t>TM</a:t>
            </a:r>
            <a:r>
              <a:rPr kumimoji="0" sz="1000" spc="82" baseline="34722" dirty="0">
                <a:solidFill>
                  <a:srgbClr val="58595B"/>
                </a:solidFill>
                <a:ea typeface="+mn-ea"/>
                <a:cs typeface="Arial"/>
              </a:rPr>
              <a:t> </a:t>
            </a:r>
            <a:r>
              <a:rPr kumimoji="0" sz="1000" spc="-30" dirty="0">
                <a:solidFill>
                  <a:srgbClr val="58595B"/>
                </a:solidFill>
                <a:ea typeface="+mn-ea"/>
                <a:cs typeface="Arial"/>
              </a:rPr>
              <a:t>are</a:t>
            </a:r>
            <a:r>
              <a:rPr kumimoji="0" sz="1000" spc="-45" dirty="0">
                <a:solidFill>
                  <a:srgbClr val="58595B"/>
                </a:solidFill>
                <a:ea typeface="+mn-ea"/>
                <a:cs typeface="Arial"/>
              </a:rPr>
              <a:t> </a:t>
            </a:r>
            <a:r>
              <a:rPr kumimoji="0" sz="1000" spc="-30" dirty="0">
                <a:solidFill>
                  <a:srgbClr val="58595B"/>
                </a:solidFill>
                <a:ea typeface="+mn-ea"/>
                <a:cs typeface="Arial"/>
              </a:rPr>
              <a:t>registered</a:t>
            </a:r>
            <a:r>
              <a:rPr kumimoji="0" sz="1000" spc="-45" dirty="0">
                <a:solidFill>
                  <a:srgbClr val="58595B"/>
                </a:solidFill>
                <a:ea typeface="+mn-ea"/>
                <a:cs typeface="Arial"/>
              </a:rPr>
              <a:t> </a:t>
            </a:r>
            <a:r>
              <a:rPr kumimoji="0" sz="1000" spc="-35" dirty="0">
                <a:solidFill>
                  <a:srgbClr val="58595B"/>
                </a:solidFill>
                <a:ea typeface="+mn-ea"/>
                <a:cs typeface="Arial"/>
              </a:rPr>
              <a:t>trademarks</a:t>
            </a:r>
            <a:r>
              <a:rPr kumimoji="0" sz="1000" spc="-45" dirty="0">
                <a:solidFill>
                  <a:srgbClr val="58595B"/>
                </a:solidFill>
                <a:ea typeface="+mn-ea"/>
                <a:cs typeface="Arial"/>
              </a:rPr>
              <a:t> </a:t>
            </a:r>
            <a:r>
              <a:rPr kumimoji="0" sz="1000" spc="-25" dirty="0">
                <a:solidFill>
                  <a:srgbClr val="58595B"/>
                </a:solidFill>
                <a:ea typeface="+mn-ea"/>
                <a:cs typeface="Arial"/>
              </a:rPr>
              <a:t>of</a:t>
            </a:r>
            <a:r>
              <a:rPr kumimoji="0" sz="1000" spc="-45" dirty="0">
                <a:solidFill>
                  <a:srgbClr val="58595B"/>
                </a:solidFill>
                <a:ea typeface="+mn-ea"/>
                <a:cs typeface="Arial"/>
              </a:rPr>
              <a:t> </a:t>
            </a:r>
            <a:r>
              <a:rPr kumimoji="0" sz="1000" spc="-50" dirty="0">
                <a:solidFill>
                  <a:srgbClr val="58595B"/>
                </a:solidFill>
                <a:ea typeface="+mn-ea"/>
                <a:cs typeface="Arial"/>
              </a:rPr>
              <a:t>Google,</a:t>
            </a:r>
            <a:r>
              <a:rPr kumimoji="0" sz="1000" spc="-45" dirty="0">
                <a:solidFill>
                  <a:srgbClr val="58595B"/>
                </a:solidFill>
                <a:ea typeface="+mn-ea"/>
                <a:cs typeface="Arial"/>
              </a:rPr>
              <a:t> </a:t>
            </a:r>
            <a:r>
              <a:rPr kumimoji="0" sz="1000" spc="-25" dirty="0">
                <a:solidFill>
                  <a:srgbClr val="58595B"/>
                </a:solidFill>
                <a:ea typeface="+mn-ea"/>
                <a:cs typeface="Arial"/>
              </a:rPr>
              <a:t>Inc.</a:t>
            </a:r>
            <a:endParaRPr kumimoji="0" sz="1000" dirty="0">
              <a:ea typeface="+mn-ea"/>
              <a:cs typeface="Arial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7504" y="3255367"/>
            <a:ext cx="4055493" cy="461665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HK" sz="2400" b="1" dirty="0">
                <a:solidFill>
                  <a:srgbClr val="0070C0"/>
                </a:solidFill>
              </a:rPr>
              <a:t>Available in Chinese &amp; English</a:t>
            </a:r>
            <a:endParaRPr kumimoji="0" lang="zh-HK" altLang="en-US" sz="2400" b="1" dirty="0">
              <a:solidFill>
                <a:srgbClr val="0070C0"/>
              </a:solidFill>
            </a:endParaRPr>
          </a:p>
        </p:txBody>
      </p:sp>
      <p:sp>
        <p:nvSpPr>
          <p:cNvPr id="3086" name="object 3"/>
          <p:cNvSpPr>
            <a:spLocks noChangeArrowheads="1"/>
          </p:cNvSpPr>
          <p:nvPr/>
        </p:nvSpPr>
        <p:spPr bwMode="auto">
          <a:xfrm>
            <a:off x="3132138" y="1773238"/>
            <a:ext cx="1092200" cy="1008062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kumimoji="0" lang="en-US" altLang="en-US"/>
          </a:p>
        </p:txBody>
      </p:sp>
      <p:sp>
        <p:nvSpPr>
          <p:cNvPr id="3087" name="文字方塊 8"/>
          <p:cNvSpPr txBox="1">
            <a:spLocks noChangeArrowheads="1"/>
          </p:cNvSpPr>
          <p:nvPr/>
        </p:nvSpPr>
        <p:spPr bwMode="auto">
          <a:xfrm>
            <a:off x="1271588" y="5876925"/>
            <a:ext cx="4740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HK" b="1"/>
              <a:t>For more details, please contact Ms. Winnie Lo (e: </a:t>
            </a:r>
            <a:r>
              <a:rPr kumimoji="0" lang="en-US" altLang="zh-HK" b="1">
                <a:hlinkClick r:id="rId8"/>
              </a:rPr>
              <a:t>winnie.lo@csg-worldwide</a:t>
            </a:r>
            <a:r>
              <a:rPr kumimoji="0" lang="en-US" altLang="zh-HK" b="1"/>
              <a:t>, t: 2591 3576) </a:t>
            </a:r>
            <a:endParaRPr kumimoji="0" lang="zh-HK" altLang="en-US" b="1"/>
          </a:p>
        </p:txBody>
      </p:sp>
      <p:sp>
        <p:nvSpPr>
          <p:cNvPr id="3088" name="object 20"/>
          <p:cNvSpPr>
            <a:spLocks noChangeArrowheads="1"/>
          </p:cNvSpPr>
          <p:nvPr/>
        </p:nvSpPr>
        <p:spPr bwMode="auto">
          <a:xfrm>
            <a:off x="4284663" y="1958975"/>
            <a:ext cx="1331912" cy="1755775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kumimoji="0" lang="en-US" altLang="en-US"/>
          </a:p>
        </p:txBody>
      </p:sp>
      <p:pic>
        <p:nvPicPr>
          <p:cNvPr id="3089" name="Picture 8" descr="精确VI-顾问-0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913" y="5664200"/>
            <a:ext cx="1270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0" name="object 24"/>
          <p:cNvSpPr>
            <a:spLocks noChangeArrowheads="1"/>
          </p:cNvSpPr>
          <p:nvPr/>
        </p:nvSpPr>
        <p:spPr bwMode="auto">
          <a:xfrm>
            <a:off x="7451725" y="6237288"/>
            <a:ext cx="1368425" cy="525462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kumimoji="0"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188</Words>
  <Application>Microsoft Office PowerPoint</Application>
  <PresentationFormat>如螢幕大小 (4:3)</PresentationFormat>
  <Paragraphs>28</Paragraphs>
  <Slides>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Calibri</vt:lpstr>
      <vt:lpstr>新細明體</vt:lpstr>
      <vt:lpstr>Arial</vt:lpstr>
      <vt:lpstr>Tahoma</vt:lpstr>
      <vt:lpstr>Office 佈景主題</vt:lpstr>
      <vt:lpstr>投影片 1</vt:lpstr>
      <vt:lpstr>投影片 2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Oi Yee</dc:creator>
  <cp:lastModifiedBy>winnielo</cp:lastModifiedBy>
  <cp:revision>27</cp:revision>
  <dcterms:created xsi:type="dcterms:W3CDTF">2014-02-08T15:33:48Z</dcterms:created>
  <dcterms:modified xsi:type="dcterms:W3CDTF">2014-02-21T08:02:54Z</dcterms:modified>
</cp:coreProperties>
</file>